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73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68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516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414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647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96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336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693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56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202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21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3458-6C15-4EBB-81B5-F12E8CB9B01D}" type="datetimeFigureOut">
              <a:rPr lang="en-NZ" smtClean="0"/>
              <a:t>26/11/2013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337E-3392-42A8-A4FC-9B2ED17286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99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n-NZ" dirty="0" smtClean="0"/>
              <a:t>Change Management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632848" cy="4464496"/>
          </a:xfrm>
        </p:spPr>
        <p:txBody>
          <a:bodyPr/>
          <a:lstStyle/>
          <a:p>
            <a:endParaRPr lang="en-NZ" sz="4000" dirty="0" smtClean="0">
              <a:solidFill>
                <a:schemeClr val="tx1"/>
              </a:solidFill>
            </a:endParaRPr>
          </a:p>
          <a:p>
            <a:r>
              <a:rPr lang="en-NZ" sz="4000" dirty="0" smtClean="0">
                <a:solidFill>
                  <a:schemeClr val="tx1"/>
                </a:solidFill>
              </a:rPr>
              <a:t>Any change is likely to cause discomfort to the people that are affected the most.  As a result they are likely to react in some way.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24333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46949"/>
              </p:ext>
            </p:extLst>
          </p:nvPr>
        </p:nvGraphicFramePr>
        <p:xfrm>
          <a:off x="467545" y="476672"/>
          <a:ext cx="8208910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5"/>
                <a:gridCol w="4104455"/>
              </a:tblGrid>
              <a:tr h="618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>
                          <a:effectLst/>
                        </a:rPr>
                        <a:t>Source of resistance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>
                          <a:effectLst/>
                        </a:rPr>
                        <a:t>Suggested strategy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45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Fear of the unknown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Poor timing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Contrasting interpretations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Insecurity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Need for change not recognised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Threat to vested interests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Different personal ambitions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Offer information and support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Delay change – wait for a more appropriate time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Information – group discussions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Clarify intentions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Demonstrate the problem/opportunity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Enlist key people in planning change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Extra incentives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60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Force field analysis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777626"/>
              </p:ext>
            </p:extLst>
          </p:nvPr>
        </p:nvGraphicFramePr>
        <p:xfrm>
          <a:off x="539551" y="1340768"/>
          <a:ext cx="7776864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518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>
                          <a:effectLst/>
                        </a:rPr>
                        <a:t>Pressures for change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>
                          <a:effectLst/>
                        </a:rPr>
                        <a:t>Resistance to change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76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Change the nature of the workforce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40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Changing technology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Knowledge explosion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Quality of work life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>
                          <a:effectLst/>
                        </a:rPr>
                        <a:t>Product obsolescence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Economic reasons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Fear of the unknown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Habit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Security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Organisational structure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Resource limitation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Threats of power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NZ" sz="2400" dirty="0">
                          <a:effectLst/>
                        </a:rPr>
                        <a:t>Organisational culture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05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Bringing about change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Increase those forces pushing for change</a:t>
            </a:r>
          </a:p>
          <a:p>
            <a:r>
              <a:rPr lang="en-NZ" dirty="0" smtClean="0"/>
              <a:t>Decrease those forces maintaining the status quo</a:t>
            </a:r>
          </a:p>
          <a:p>
            <a:r>
              <a:rPr lang="en-NZ" dirty="0" smtClean="0"/>
              <a:t>Use a combination of these two strategies</a:t>
            </a:r>
          </a:p>
          <a:p>
            <a:pPr marL="0" indent="0">
              <a:buNone/>
            </a:pPr>
            <a:r>
              <a:rPr lang="en-NZ" dirty="0" smtClean="0"/>
              <a:t>It is possible that modifying the forces maintaining the status quo might  produce less tension and resistance than increasing the forces for change.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307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Steps to change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Unfreezing reducing those forces maintaining or organisation’s behaviour in its current state.</a:t>
            </a:r>
          </a:p>
          <a:p>
            <a:r>
              <a:rPr lang="en-NZ" dirty="0" smtClean="0"/>
              <a:t>Moving shifting the behaviour of the organisation to a new condition, which involves developing and implementing new attitudes, values and behaviours by changing structures.</a:t>
            </a:r>
          </a:p>
          <a:p>
            <a:r>
              <a:rPr lang="en-NZ" dirty="0" smtClean="0"/>
              <a:t>Re-freezing the organisation stabilises in a new state of equilibrium reinforced by new structures, culture and processes. 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9973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Champion for Change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NZ" dirty="0" smtClean="0"/>
              <a:t>Change programmes benefit from having a champion to galvanise the plan for change.</a:t>
            </a:r>
          </a:p>
          <a:p>
            <a:pPr marL="0" indent="0">
              <a:buNone/>
            </a:pPr>
            <a:r>
              <a:rPr lang="en-NZ" dirty="0" smtClean="0"/>
              <a:t>A champion should possess the following attributes.</a:t>
            </a:r>
          </a:p>
          <a:p>
            <a:r>
              <a:rPr lang="en-NZ" dirty="0" smtClean="0"/>
              <a:t>A vision with passion and commitment.</a:t>
            </a:r>
          </a:p>
          <a:p>
            <a:r>
              <a:rPr lang="en-NZ" dirty="0" smtClean="0"/>
              <a:t>Clear values</a:t>
            </a:r>
          </a:p>
          <a:p>
            <a:r>
              <a:rPr lang="en-NZ" dirty="0" smtClean="0"/>
              <a:t>Energy and stamina</a:t>
            </a:r>
          </a:p>
          <a:p>
            <a:r>
              <a:rPr lang="en-NZ" dirty="0" smtClean="0"/>
              <a:t>Charisma</a:t>
            </a:r>
          </a:p>
          <a:p>
            <a:r>
              <a:rPr lang="en-NZ" dirty="0" smtClean="0"/>
              <a:t>Communication skills</a:t>
            </a:r>
          </a:p>
          <a:p>
            <a:r>
              <a:rPr lang="en-NZ" dirty="0" smtClean="0"/>
              <a:t>Innovative ideas and approaches</a:t>
            </a:r>
          </a:p>
          <a:p>
            <a:r>
              <a:rPr lang="en-NZ" dirty="0" smtClean="0"/>
              <a:t>Be an achiever</a:t>
            </a:r>
          </a:p>
          <a:p>
            <a:r>
              <a:rPr lang="en-NZ" dirty="0" smtClean="0"/>
              <a:t>A delegator</a:t>
            </a:r>
          </a:p>
          <a:p>
            <a:r>
              <a:rPr lang="en-NZ" dirty="0" smtClean="0"/>
              <a:t>A persuader</a:t>
            </a:r>
          </a:p>
          <a:p>
            <a:r>
              <a:rPr lang="en-NZ" dirty="0" smtClean="0"/>
              <a:t>Teambuilding skills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2697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Developing a change culture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Change will be easy to introduce if acceptance of it is part of the culture of the organisation.</a:t>
            </a:r>
          </a:p>
          <a:p>
            <a:pPr marL="0" indent="0">
              <a:buNone/>
            </a:pPr>
            <a:r>
              <a:rPr lang="en-NZ" dirty="0" smtClean="0"/>
              <a:t>The following are seen as essential to the process of building change culture.</a:t>
            </a:r>
          </a:p>
          <a:p>
            <a:r>
              <a:rPr lang="en-NZ" dirty="0" smtClean="0"/>
              <a:t>Build commitment.</a:t>
            </a:r>
          </a:p>
          <a:p>
            <a:r>
              <a:rPr lang="en-NZ" dirty="0" smtClean="0"/>
              <a:t>Develop a culture that supports change</a:t>
            </a:r>
          </a:p>
          <a:p>
            <a:r>
              <a:rPr lang="en-NZ" dirty="0" smtClean="0"/>
              <a:t>Get the people right by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7832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Build commitment by:-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Sharing information as widely as possible</a:t>
            </a:r>
          </a:p>
          <a:p>
            <a:r>
              <a:rPr lang="en-NZ" dirty="0" smtClean="0"/>
              <a:t>Allowing for suggestions, input and differences from widespread participation</a:t>
            </a:r>
          </a:p>
          <a:p>
            <a:r>
              <a:rPr lang="en-NZ" dirty="0" smtClean="0"/>
              <a:t>Breaking changes into manageable chunks and minimise surprises</a:t>
            </a:r>
          </a:p>
          <a:p>
            <a:r>
              <a:rPr lang="en-NZ" dirty="0" smtClean="0"/>
              <a:t>Making standards and requirements clear</a:t>
            </a:r>
          </a:p>
          <a:p>
            <a:r>
              <a:rPr lang="en-NZ" dirty="0" smtClean="0"/>
              <a:t>Being honest about the downside of change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431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Develop a culture that supports change by:-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Recognising prevalent value systems</a:t>
            </a:r>
          </a:p>
          <a:p>
            <a:r>
              <a:rPr lang="en-NZ" dirty="0" smtClean="0"/>
              <a:t>Creating a blame free culture of empowerment and pushing down decision making</a:t>
            </a:r>
          </a:p>
          <a:p>
            <a:r>
              <a:rPr lang="en-NZ" dirty="0" smtClean="0"/>
              <a:t>Breaking down departmental barriers</a:t>
            </a:r>
          </a:p>
          <a:p>
            <a:r>
              <a:rPr lang="en-NZ" dirty="0" smtClean="0"/>
              <a:t>Designing challenging jobs</a:t>
            </a:r>
          </a:p>
          <a:p>
            <a:r>
              <a:rPr lang="en-NZ" dirty="0" smtClean="0"/>
              <a:t>Freeing time for risk and innovation</a:t>
            </a:r>
          </a:p>
          <a:p>
            <a:r>
              <a:rPr lang="en-NZ" dirty="0" smtClean="0"/>
              <a:t>Focussing on the interests of all stakeholders (including employees)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92885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Get the people right by:-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Recognising staff needs and dealing with conflict positively</a:t>
            </a:r>
          </a:p>
          <a:p>
            <a:r>
              <a:rPr lang="en-NZ" dirty="0" smtClean="0"/>
              <a:t>Being directional without being directive</a:t>
            </a:r>
          </a:p>
          <a:p>
            <a:r>
              <a:rPr lang="en-NZ" dirty="0" smtClean="0"/>
              <a:t>Involving everyone</a:t>
            </a:r>
          </a:p>
          <a:p>
            <a:r>
              <a:rPr lang="en-NZ" dirty="0" smtClean="0"/>
              <a:t>Earning commitment and trust</a:t>
            </a:r>
          </a:p>
          <a:p>
            <a:r>
              <a:rPr lang="en-NZ" dirty="0" smtClean="0"/>
              <a:t>developing relationships</a:t>
            </a:r>
          </a:p>
          <a:p>
            <a:r>
              <a:rPr lang="en-NZ" dirty="0" smtClean="0"/>
              <a:t>Understanding how teams work</a:t>
            </a:r>
          </a:p>
          <a:p>
            <a:r>
              <a:rPr lang="en-NZ" dirty="0" smtClean="0"/>
              <a:t>Recognising your limits and </a:t>
            </a:r>
            <a:r>
              <a:rPr lang="en-NZ" smtClean="0"/>
              <a:t>others strengths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744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Acceptance to change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Acceptance</a:t>
            </a:r>
          </a:p>
          <a:p>
            <a:r>
              <a:rPr lang="en-NZ" dirty="0" smtClean="0"/>
              <a:t>Enthusiasm</a:t>
            </a:r>
          </a:p>
          <a:p>
            <a:r>
              <a:rPr lang="en-NZ" dirty="0" smtClean="0"/>
              <a:t>Cooperation</a:t>
            </a:r>
          </a:p>
          <a:p>
            <a:r>
              <a:rPr lang="en-NZ" dirty="0"/>
              <a:t>P</a:t>
            </a:r>
            <a:r>
              <a:rPr lang="en-NZ" dirty="0" smtClean="0"/>
              <a:t>assive resignation</a:t>
            </a:r>
          </a:p>
          <a:p>
            <a:pPr marL="0" indent="0">
              <a:buNone/>
            </a:pPr>
            <a:r>
              <a:rPr lang="en-NZ" dirty="0" smtClean="0"/>
              <a:t>Indifference</a:t>
            </a:r>
          </a:p>
          <a:p>
            <a:r>
              <a:rPr lang="en-NZ" dirty="0" smtClean="0"/>
              <a:t>Apathy</a:t>
            </a:r>
          </a:p>
          <a:p>
            <a:r>
              <a:rPr lang="en-NZ" dirty="0" smtClean="0"/>
              <a:t>Minimal contribution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1684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Acceptance to change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dirty="0" smtClean="0"/>
              <a:t>Passive resistance</a:t>
            </a:r>
          </a:p>
          <a:p>
            <a:r>
              <a:rPr lang="en-NZ" dirty="0" smtClean="0"/>
              <a:t>Regressive behaviour</a:t>
            </a:r>
          </a:p>
          <a:p>
            <a:r>
              <a:rPr lang="en-NZ" dirty="0" smtClean="0"/>
              <a:t>Non-learning behaviour</a:t>
            </a:r>
          </a:p>
          <a:p>
            <a:r>
              <a:rPr lang="en-NZ" dirty="0" smtClean="0"/>
              <a:t>Protests</a:t>
            </a:r>
          </a:p>
          <a:p>
            <a:r>
              <a:rPr lang="en-NZ" dirty="0" smtClean="0"/>
              <a:t>Working to rule</a:t>
            </a:r>
          </a:p>
          <a:p>
            <a:pPr marL="0" indent="0">
              <a:buNone/>
            </a:pPr>
            <a:r>
              <a:rPr lang="en-NZ" dirty="0" smtClean="0"/>
              <a:t>Active resistance</a:t>
            </a:r>
          </a:p>
          <a:p>
            <a:r>
              <a:rPr lang="en-NZ" dirty="0" smtClean="0"/>
              <a:t>Minimal work</a:t>
            </a:r>
          </a:p>
          <a:p>
            <a:r>
              <a:rPr lang="en-NZ" dirty="0" smtClean="0"/>
              <a:t>Slowing down</a:t>
            </a:r>
          </a:p>
          <a:p>
            <a:r>
              <a:rPr lang="en-NZ" dirty="0" smtClean="0"/>
              <a:t>Personal withdrawal</a:t>
            </a:r>
          </a:p>
          <a:p>
            <a:r>
              <a:rPr lang="en-NZ" dirty="0" smtClean="0"/>
              <a:t>Intentional errors</a:t>
            </a:r>
          </a:p>
          <a:p>
            <a:r>
              <a:rPr lang="en-NZ" dirty="0" smtClean="0"/>
              <a:t>Sabotage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625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Reaction to change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In addition to overt forms of resistance (strikes, stoppages, work to rules) there are many more cases of frustration in terms of absenteeism, low morale, low productivity and high labour turnover.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These types of resistance is less dramatic, but more insidious than strikes.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4311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is change resisted?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It is essential to analyse why change is resisted, if management is to develop strategies to overcome resistance.</a:t>
            </a:r>
          </a:p>
          <a:p>
            <a:pPr marL="0" indent="0">
              <a:buNone/>
            </a:pPr>
            <a:r>
              <a:rPr lang="en-NZ" dirty="0" smtClean="0"/>
              <a:t>Organisational barriers include:-</a:t>
            </a:r>
          </a:p>
          <a:p>
            <a:r>
              <a:rPr lang="en-NZ" dirty="0" smtClean="0"/>
              <a:t>Structural inertia</a:t>
            </a:r>
          </a:p>
          <a:p>
            <a:r>
              <a:rPr lang="en-NZ" dirty="0" smtClean="0"/>
              <a:t>The existing power structure</a:t>
            </a:r>
          </a:p>
          <a:p>
            <a:r>
              <a:rPr lang="en-NZ" dirty="0" smtClean="0"/>
              <a:t>Resistance from work groups</a:t>
            </a:r>
          </a:p>
          <a:p>
            <a:r>
              <a:rPr lang="en-NZ" dirty="0" smtClean="0"/>
              <a:t>The failure of a previous </a:t>
            </a:r>
            <a:r>
              <a:rPr lang="en-NZ" dirty="0" err="1" smtClean="0"/>
              <a:t>initative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0579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Individual resistance (why?)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Individual resistance is caused by a combination of factors which include. </a:t>
            </a:r>
          </a:p>
          <a:p>
            <a:r>
              <a:rPr lang="en-NZ" dirty="0" smtClean="0"/>
              <a:t>Economic</a:t>
            </a:r>
          </a:p>
          <a:p>
            <a:r>
              <a:rPr lang="en-NZ" dirty="0" smtClean="0"/>
              <a:t>Social</a:t>
            </a:r>
          </a:p>
          <a:p>
            <a:r>
              <a:rPr lang="en-NZ" dirty="0" smtClean="0"/>
              <a:t>Psychological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4403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Strategies to overcome resistance to change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dirty="0" smtClean="0"/>
              <a:t>It is useful to identify features used by successful organisations that are more receptive to change.</a:t>
            </a:r>
          </a:p>
          <a:p>
            <a:r>
              <a:rPr lang="en-NZ" dirty="0" smtClean="0"/>
              <a:t>People are informed and consulted as early as possible.</a:t>
            </a:r>
          </a:p>
          <a:p>
            <a:r>
              <a:rPr lang="en-NZ" dirty="0" smtClean="0"/>
              <a:t>The advantages of change are identified.</a:t>
            </a:r>
          </a:p>
          <a:p>
            <a:r>
              <a:rPr lang="en-NZ" dirty="0" smtClean="0"/>
              <a:t>Trust is built up.</a:t>
            </a:r>
          </a:p>
          <a:p>
            <a:r>
              <a:rPr lang="en-NZ" dirty="0" smtClean="0"/>
              <a:t>Retraining and other support is available.</a:t>
            </a:r>
          </a:p>
          <a:p>
            <a:r>
              <a:rPr lang="en-NZ" dirty="0" smtClean="0"/>
              <a:t>Feedback is encouraged.</a:t>
            </a:r>
          </a:p>
          <a:p>
            <a:r>
              <a:rPr lang="en-NZ" dirty="0" smtClean="0"/>
              <a:t>Clear objectives are set.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3551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Strategies to overcome resistance to change </a:t>
            </a:r>
            <a:r>
              <a:rPr lang="en-NZ" dirty="0" err="1" smtClean="0"/>
              <a:t>cont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Responsibility is allocated.</a:t>
            </a:r>
          </a:p>
          <a:p>
            <a:r>
              <a:rPr lang="en-NZ" dirty="0" smtClean="0"/>
              <a:t>Employees are involved in both planning and implementing change.</a:t>
            </a:r>
          </a:p>
          <a:p>
            <a:r>
              <a:rPr lang="en-NZ" dirty="0" smtClean="0"/>
              <a:t>change is incremental rather than dramatic.</a:t>
            </a:r>
          </a:p>
          <a:p>
            <a:r>
              <a:rPr lang="en-NZ" dirty="0" smtClean="0"/>
              <a:t>Management is willing to compromise.</a:t>
            </a:r>
          </a:p>
          <a:p>
            <a:r>
              <a:rPr lang="en-NZ" dirty="0" smtClean="0"/>
              <a:t>Employees do not feel that their autonomy or security is threatened.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324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Six Strategies (</a:t>
            </a:r>
            <a:r>
              <a:rPr lang="en-NZ" dirty="0" err="1" smtClean="0"/>
              <a:t>Kotter</a:t>
            </a:r>
            <a:r>
              <a:rPr lang="en-NZ" dirty="0" smtClean="0"/>
              <a:t> and Schlesinger)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Education and communication</a:t>
            </a:r>
          </a:p>
          <a:p>
            <a:r>
              <a:rPr lang="en-NZ" dirty="0" smtClean="0"/>
              <a:t>Participation and involvement</a:t>
            </a:r>
          </a:p>
          <a:p>
            <a:r>
              <a:rPr lang="en-NZ" dirty="0" smtClean="0"/>
              <a:t>Facilitation and support</a:t>
            </a:r>
          </a:p>
          <a:p>
            <a:r>
              <a:rPr lang="en-NZ" dirty="0" smtClean="0"/>
              <a:t>Negotiation and agreement</a:t>
            </a:r>
          </a:p>
          <a:p>
            <a:r>
              <a:rPr lang="en-NZ" dirty="0" smtClean="0"/>
              <a:t>Manipulation and </a:t>
            </a:r>
            <a:r>
              <a:rPr lang="en-NZ" dirty="0" err="1" smtClean="0"/>
              <a:t>cooption</a:t>
            </a:r>
            <a:endParaRPr lang="en-NZ" dirty="0" smtClean="0"/>
          </a:p>
          <a:p>
            <a:r>
              <a:rPr lang="en-NZ" dirty="0" smtClean="0"/>
              <a:t>Explicit and implicit threats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634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730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Change Management</vt:lpstr>
      <vt:lpstr>Acceptance to change</vt:lpstr>
      <vt:lpstr>Acceptance to change</vt:lpstr>
      <vt:lpstr>Reaction to change</vt:lpstr>
      <vt:lpstr>Why is change resisted?</vt:lpstr>
      <vt:lpstr>Individual resistance (why?)</vt:lpstr>
      <vt:lpstr>Strategies to overcome resistance to change</vt:lpstr>
      <vt:lpstr>Strategies to overcome resistance to change cont</vt:lpstr>
      <vt:lpstr>Six Strategies (Kotter and Schlesinger)</vt:lpstr>
      <vt:lpstr>PowerPoint Presentation</vt:lpstr>
      <vt:lpstr>Force field analysis</vt:lpstr>
      <vt:lpstr>Bringing about change</vt:lpstr>
      <vt:lpstr>Steps to change</vt:lpstr>
      <vt:lpstr>Champion for Change</vt:lpstr>
      <vt:lpstr>Developing a change culture</vt:lpstr>
      <vt:lpstr>Build commitment by:-</vt:lpstr>
      <vt:lpstr>Develop a culture that supports change by:-</vt:lpstr>
      <vt:lpstr>Get the people right by:-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</dc:title>
  <dc:creator>Tim Fisher</dc:creator>
  <cp:lastModifiedBy>Tim Fisher</cp:lastModifiedBy>
  <cp:revision>8</cp:revision>
  <dcterms:created xsi:type="dcterms:W3CDTF">2013-11-25T21:19:51Z</dcterms:created>
  <dcterms:modified xsi:type="dcterms:W3CDTF">2013-11-25T23:07:11Z</dcterms:modified>
</cp:coreProperties>
</file>